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3" r:id="rId3"/>
  </p:sldMasterIdLst>
  <p:notesMasterIdLst>
    <p:notesMasterId r:id="rId4"/>
  </p:notesMasterIdLst>
  <p:sldIdLst>
    <p:sldId id="256" r:id="rId5"/>
  </p:sldIdLst>
  <p:sldSz cy="10058400" cx="7772400"/>
  <p:notesSz cx="6858000" cy="9144000"/>
  <p:embeddedFontLst>
    <p:embeddedFont>
      <p:font typeface="Google Sans SemiBold"/>
      <p:regular r:id="rId6"/>
      <p:bold r:id="rId7"/>
      <p:italic r:id="rId8"/>
      <p:boldItalic r:id="rId9"/>
    </p:embeddedFont>
    <p:embeddedFont>
      <p:font typeface="Roboto"/>
      <p:regular r:id="rId10"/>
      <p:bold r:id="rId11"/>
      <p:italic r:id="rId12"/>
      <p:boldItalic r:id="rId13"/>
    </p:embeddedFont>
    <p:embeddedFont>
      <p:font typeface="PT Sans Narrow"/>
      <p:regular r:id="rId14"/>
      <p:bold r:id="rId15"/>
    </p:embeddedFont>
    <p:embeddedFont>
      <p:font typeface="Google Sans"/>
      <p:regular r:id="rId16"/>
      <p:bold r:id="rId17"/>
      <p:italic r:id="rId18"/>
      <p:boldItalic r:id="rId19"/>
    </p:embeddedFont>
    <p:embeddedFont>
      <p:font typeface="Work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WorkSans-regular.fntdata"/><Relationship Id="rId11" Type="http://schemas.openxmlformats.org/officeDocument/2006/relationships/font" Target="fonts/Roboto-bold.fntdata"/><Relationship Id="rId22" Type="http://schemas.openxmlformats.org/officeDocument/2006/relationships/font" Target="fonts/WorkSans-italic.fntdata"/><Relationship Id="rId10" Type="http://schemas.openxmlformats.org/officeDocument/2006/relationships/font" Target="fonts/Roboto-regular.fntdata"/><Relationship Id="rId21" Type="http://schemas.openxmlformats.org/officeDocument/2006/relationships/font" Target="fonts/WorkSans-bold.fntdata"/><Relationship Id="rId13" Type="http://schemas.openxmlformats.org/officeDocument/2006/relationships/font" Target="fonts/Roboto-boldItalic.fntdata"/><Relationship Id="rId12" Type="http://schemas.openxmlformats.org/officeDocument/2006/relationships/font" Target="fonts/Roboto-italic.fntdata"/><Relationship Id="rId23" Type="http://schemas.openxmlformats.org/officeDocument/2006/relationships/font" Target="fonts/WorkSans-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GoogleSansSemiBold-boldItalic.fntdata"/><Relationship Id="rId15" Type="http://schemas.openxmlformats.org/officeDocument/2006/relationships/font" Target="fonts/PTSansNarrow-bold.fntdata"/><Relationship Id="rId14" Type="http://schemas.openxmlformats.org/officeDocument/2006/relationships/font" Target="fonts/PTSansNarrow-regular.fntdata"/><Relationship Id="rId17" Type="http://schemas.openxmlformats.org/officeDocument/2006/relationships/font" Target="fonts/GoogleSans-bold.fntdata"/><Relationship Id="rId16" Type="http://schemas.openxmlformats.org/officeDocument/2006/relationships/font" Target="fonts/GoogleSans-regular.fntdata"/><Relationship Id="rId5" Type="http://schemas.openxmlformats.org/officeDocument/2006/relationships/slide" Target="slides/slide1.xml"/><Relationship Id="rId19" Type="http://schemas.openxmlformats.org/officeDocument/2006/relationships/font" Target="fonts/GoogleSans-boldItalic.fntdata"/><Relationship Id="rId6" Type="http://schemas.openxmlformats.org/officeDocument/2006/relationships/font" Target="fonts/GoogleSansSemiBold-regular.fntdata"/><Relationship Id="rId18" Type="http://schemas.openxmlformats.org/officeDocument/2006/relationships/font" Target="fonts/GoogleSans-italic.fntdata"/><Relationship Id="rId7" Type="http://schemas.openxmlformats.org/officeDocument/2006/relationships/font" Target="fonts/GoogleSansSemiBold-bold.fntdata"/><Relationship Id="rId8" Type="http://schemas.openxmlformats.org/officeDocument/2006/relationships/font" Target="fonts/GoogleSansSemiBold-italic.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henounproject.com/icon/android-phone-752493/" TargetMode="External"/><Relationship Id="rId3" Type="http://schemas.openxmlformats.org/officeDocument/2006/relationships/hyperlink" Target="https://thenounproject.com/icon/iphone-1314326/"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390e7c1ade_0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390e7c1a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Image Credits</a:t>
            </a:r>
            <a:endParaRPr/>
          </a:p>
          <a:p>
            <a:pPr indent="-298450" lvl="0" marL="457200" rtl="0" algn="l">
              <a:spcBef>
                <a:spcPts val="0"/>
              </a:spcBef>
              <a:spcAft>
                <a:spcPts val="0"/>
              </a:spcAft>
              <a:buSzPts val="1100"/>
              <a:buChar char="●"/>
            </a:pPr>
            <a:r>
              <a:rPr lang="en" u="sng">
                <a:solidFill>
                  <a:schemeClr val="hlink"/>
                </a:solidFill>
                <a:hlinkClick r:id="rId2"/>
              </a:rPr>
              <a:t>Android Phone Icon</a:t>
            </a:r>
            <a:r>
              <a:rPr lang="en"/>
              <a:t>: Created by Devendra Karkar from the Noun Project </a:t>
            </a:r>
            <a:endParaRPr/>
          </a:p>
          <a:p>
            <a:pPr indent="-298450" lvl="0" marL="457200" rtl="0" algn="l">
              <a:spcBef>
                <a:spcPts val="0"/>
              </a:spcBef>
              <a:spcAft>
                <a:spcPts val="0"/>
              </a:spcAft>
              <a:buSzPts val="1100"/>
              <a:buChar char="●"/>
            </a:pPr>
            <a:r>
              <a:rPr lang="en" u="sng">
                <a:solidFill>
                  <a:schemeClr val="hlink"/>
                </a:solidFill>
                <a:hlinkClick r:id="rId3"/>
              </a:rPr>
              <a:t>iPhone Icon</a:t>
            </a:r>
            <a:r>
              <a:rPr lang="en"/>
              <a:t>: Created by Landan Lloyd from the Noun Project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8"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1" name="Google Shape;121;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2" name="Google Shape;122;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8" name="Google Shape;128;p5"/>
          <p:cNvGrpSpPr/>
          <p:nvPr/>
        </p:nvGrpSpPr>
        <p:grpSpPr>
          <a:xfrm>
            <a:off x="95351" y="43905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5237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1441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9717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3" name="Google Shape;143;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B">
  <p:cSld name="CUSTOM_2">
    <p:spTree>
      <p:nvGrpSpPr>
        <p:cNvPr id="144" name="Shape 144"/>
        <p:cNvGrpSpPr/>
        <p:nvPr/>
      </p:nvGrpSpPr>
      <p:grpSpPr>
        <a:xfrm>
          <a:off x="0" y="0"/>
          <a:ext cx="0" cy="0"/>
          <a:chOff x="0" y="0"/>
          <a:chExt cx="0" cy="0"/>
        </a:xfrm>
      </p:grpSpPr>
      <p:sp>
        <p:nvSpPr>
          <p:cNvPr id="145" name="Google Shape;145;p6"/>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46" name="Google Shape;146;p6"/>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47" name="Google Shape;147;p6"/>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48" name="Google Shape;148;p6"/>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49" name="Google Shape;149;p6"/>
          <p:cNvGrpSpPr/>
          <p:nvPr/>
        </p:nvGrpSpPr>
        <p:grpSpPr>
          <a:xfrm>
            <a:off x="95351" y="1392509"/>
            <a:ext cx="7581691" cy="5901"/>
            <a:chOff x="1890075" y="5241175"/>
            <a:chExt cx="4240556" cy="257700"/>
          </a:xfrm>
        </p:grpSpPr>
        <p:sp>
          <p:nvSpPr>
            <p:cNvPr id="150" name="Google Shape;150;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1" name="Google Shape;151;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2" name="Google Shape;152;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3" name="Google Shape;153;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54" name="Google Shape;154;p6"/>
          <p:cNvGrpSpPr/>
          <p:nvPr/>
        </p:nvGrpSpPr>
        <p:grpSpPr>
          <a:xfrm>
            <a:off x="95351" y="4542984"/>
            <a:ext cx="7581691" cy="5901"/>
            <a:chOff x="1890075" y="5241175"/>
            <a:chExt cx="4240556" cy="257700"/>
          </a:xfrm>
        </p:grpSpPr>
        <p:sp>
          <p:nvSpPr>
            <p:cNvPr id="155" name="Google Shape;155;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6" name="Google Shape;156;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7" name="Google Shape;157;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8" name="Google Shape;158;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59" name="Google Shape;159;p6"/>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60" name="Google Shape;160;p6"/>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161" name="Google Shape;161;p6"/>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a:t>
            </a:r>
            <a:r>
              <a:rPr b="1" lang="en">
                <a:solidFill>
                  <a:schemeClr val="dk1"/>
                </a:solidFill>
                <a:latin typeface="Google Sans"/>
                <a:ea typeface="Google Sans"/>
                <a:cs typeface="Google Sans"/>
                <a:sym typeface="Google Sans"/>
              </a:rPr>
              <a:t> </a:t>
            </a:r>
            <a:endParaRPr b="1">
              <a:solidFill>
                <a:schemeClr val="dk1"/>
              </a:solidFill>
              <a:latin typeface="Google Sans"/>
              <a:ea typeface="Google Sans"/>
              <a:cs typeface="Google Sans"/>
              <a:sym typeface="Google Sans"/>
            </a:endParaRPr>
          </a:p>
        </p:txBody>
      </p:sp>
      <p:sp>
        <p:nvSpPr>
          <p:cNvPr id="162" name="Google Shape;162;p6"/>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63" name="Google Shape;163;p6"/>
          <p:cNvGrpSpPr/>
          <p:nvPr/>
        </p:nvGrpSpPr>
        <p:grpSpPr>
          <a:xfrm>
            <a:off x="95351" y="7971759"/>
            <a:ext cx="7581691" cy="5901"/>
            <a:chOff x="1890075" y="5241175"/>
            <a:chExt cx="4240556" cy="257700"/>
          </a:xfrm>
        </p:grpSpPr>
        <p:sp>
          <p:nvSpPr>
            <p:cNvPr id="164" name="Google Shape;164;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5" name="Google Shape;165;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6" name="Google Shape;166;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7" name="Google Shape;167;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8" name="Google Shape;168;p6"/>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4.png"/><Relationship Id="rId6" Type="http://schemas.openxmlformats.org/officeDocument/2006/relationships/image" Target="../media/image2.png"/><Relationship Id="rId7"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7"/>
          <p:cNvSpPr txBox="1"/>
          <p:nvPr/>
        </p:nvSpPr>
        <p:spPr>
          <a:xfrm>
            <a:off x="2057025" y="1465450"/>
            <a:ext cx="5540100" cy="47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As part of the effort to improve retention, Waze wants to learn more about users’ behavior. </a:t>
            </a:r>
            <a:r>
              <a:rPr b="1" lang="en" sz="1200">
                <a:solidFill>
                  <a:schemeClr val="dk1"/>
                </a:solidFill>
                <a:latin typeface="Roboto"/>
                <a:ea typeface="Roboto"/>
                <a:cs typeface="Roboto"/>
                <a:sym typeface="Roboto"/>
              </a:rPr>
              <a:t>This report offers information on the project status and results of Milestone 4, which impact the future development of the overall project.  </a:t>
            </a:r>
            <a:endParaRPr b="1" sz="1200">
              <a:solidFill>
                <a:schemeClr val="dk1"/>
              </a:solidFill>
              <a:latin typeface="Roboto"/>
              <a:ea typeface="Roboto"/>
              <a:cs typeface="Roboto"/>
              <a:sym typeface="Roboto"/>
            </a:endParaRPr>
          </a:p>
          <a:p>
            <a:pPr indent="0" lvl="0" marL="0" rtl="0" algn="l">
              <a:lnSpc>
                <a:spcPct val="100000"/>
              </a:lnSpc>
              <a:spcBef>
                <a:spcPts val="0"/>
              </a:spcBef>
              <a:spcAft>
                <a:spcPts val="0"/>
              </a:spcAft>
              <a:buClr>
                <a:schemeClr val="dk1"/>
              </a:buClr>
              <a:buSzPts val="1100"/>
              <a:buFont typeface="Arial"/>
              <a:buNone/>
            </a:pPr>
            <a:r>
              <a:t/>
            </a:r>
            <a:endParaRPr sz="1150">
              <a:solidFill>
                <a:schemeClr val="dk1"/>
              </a:solidFill>
              <a:latin typeface="Roboto"/>
              <a:ea typeface="Roboto"/>
              <a:cs typeface="Roboto"/>
              <a:sym typeface="Roboto"/>
            </a:endParaRPr>
          </a:p>
          <a:p>
            <a:pPr indent="0" lvl="0" marL="0" rtl="0" algn="l">
              <a:lnSpc>
                <a:spcPct val="100000"/>
              </a:lnSpc>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rPr lang="en" sz="1300">
                <a:solidFill>
                  <a:srgbClr val="666666"/>
                </a:solidFill>
                <a:latin typeface="Roboto"/>
                <a:ea typeface="Roboto"/>
                <a:cs typeface="Roboto"/>
                <a:sym typeface="Roboto"/>
              </a:rPr>
              <a:t> </a:t>
            </a:r>
            <a:endParaRPr sz="1300">
              <a:solidFill>
                <a:srgbClr val="666666"/>
              </a:solidFill>
              <a:latin typeface="Roboto"/>
              <a:ea typeface="Roboto"/>
              <a:cs typeface="Roboto"/>
              <a:sym typeface="Roboto"/>
            </a:endParaRPr>
          </a:p>
        </p:txBody>
      </p:sp>
      <p:sp>
        <p:nvSpPr>
          <p:cNvPr id="174" name="Google Shape;174;p7"/>
          <p:cNvSpPr txBox="1"/>
          <p:nvPr/>
        </p:nvSpPr>
        <p:spPr>
          <a:xfrm>
            <a:off x="4703225" y="5015550"/>
            <a:ext cx="2893800" cy="2666700"/>
          </a:xfrm>
          <a:prstGeom prst="rect">
            <a:avLst/>
          </a:prstGeom>
          <a:noFill/>
          <a:ln>
            <a:noFill/>
          </a:ln>
        </p:spPr>
        <p:txBody>
          <a:bodyPr anchorCtr="0" anchor="t" bIns="91425" lIns="91425" spcFirstLastPara="1" rIns="91425" wrap="square" tIns="91425">
            <a:spAutoFit/>
          </a:bodyPr>
          <a:lstStyle/>
          <a:p>
            <a:pPr indent="-190500" lvl="0" marL="457200" rtl="0" algn="l">
              <a:lnSpc>
                <a:spcPct val="115000"/>
              </a:lnSpc>
              <a:spcBef>
                <a:spcPts val="0"/>
              </a:spcBef>
              <a:spcAft>
                <a:spcPts val="0"/>
              </a:spcAft>
              <a:buClr>
                <a:schemeClr val="dk1"/>
              </a:buClr>
              <a:buSzPts val="1200"/>
              <a:buChar char="●"/>
            </a:pPr>
            <a:r>
              <a:rPr lang="en" sz="1200">
                <a:solidFill>
                  <a:schemeClr val="dk1"/>
                </a:solidFill>
                <a:latin typeface="Roboto"/>
                <a:ea typeface="Roboto"/>
                <a:cs typeface="Roboto"/>
                <a:sym typeface="Roboto"/>
              </a:rPr>
              <a:t>Based on the calculations, drivers who use an iPhone to interact with the application have a higher number of drives on average. </a:t>
            </a:r>
            <a:endParaRPr sz="1200">
              <a:solidFill>
                <a:schemeClr val="dk1"/>
              </a:solidFill>
              <a:latin typeface="Roboto"/>
              <a:ea typeface="Roboto"/>
              <a:cs typeface="Roboto"/>
              <a:sym typeface="Roboto"/>
            </a:endParaRPr>
          </a:p>
          <a:p>
            <a:pPr indent="-190500" lvl="0" marL="457200" rtl="0" algn="l">
              <a:lnSpc>
                <a:spcPct val="115000"/>
              </a:lnSpc>
              <a:spcBef>
                <a:spcPts val="1000"/>
              </a:spcBef>
              <a:spcAft>
                <a:spcPts val="0"/>
              </a:spcAft>
              <a:buClr>
                <a:schemeClr val="dk1"/>
              </a:buClr>
              <a:buSzPts val="1200"/>
              <a:buChar char="●"/>
            </a:pPr>
            <a:r>
              <a:rPr b="1" lang="en" sz="1200">
                <a:solidFill>
                  <a:schemeClr val="dk1"/>
                </a:solidFill>
                <a:latin typeface="Roboto"/>
                <a:ea typeface="Roboto"/>
                <a:cs typeface="Roboto"/>
                <a:sym typeface="Roboto"/>
              </a:rPr>
              <a:t>The t-test results concluded there is not a </a:t>
            </a:r>
            <a:r>
              <a:rPr b="1" lang="en" sz="1200">
                <a:solidFill>
                  <a:schemeClr val="dk1"/>
                </a:solidFill>
                <a:latin typeface="Roboto"/>
                <a:ea typeface="Roboto"/>
                <a:cs typeface="Roboto"/>
                <a:sym typeface="Roboto"/>
              </a:rPr>
              <a:t>statistically</a:t>
            </a:r>
            <a:r>
              <a:rPr b="1" lang="en" sz="1200">
                <a:solidFill>
                  <a:schemeClr val="dk1"/>
                </a:solidFill>
                <a:latin typeface="Roboto"/>
                <a:ea typeface="Roboto"/>
                <a:cs typeface="Roboto"/>
                <a:sym typeface="Roboto"/>
              </a:rPr>
              <a:t> significant difference in mean number of rides between iPhone users and Android users.</a:t>
            </a:r>
            <a:r>
              <a:rPr b="1" lang="en" sz="1200">
                <a:solidFill>
                  <a:schemeClr val="dk1"/>
                </a:solidFill>
                <a:latin typeface="Google Sans"/>
                <a:ea typeface="Google Sans"/>
                <a:cs typeface="Google Sans"/>
                <a:sym typeface="Google Sans"/>
              </a:rPr>
              <a:t> </a:t>
            </a:r>
            <a:endParaRPr b="1" sz="1200">
              <a:solidFill>
                <a:schemeClr val="dk1"/>
              </a:solidFill>
              <a:latin typeface="Google Sans"/>
              <a:ea typeface="Google Sans"/>
              <a:cs typeface="Google Sans"/>
              <a:sym typeface="Google Sans"/>
            </a:endParaRPr>
          </a:p>
          <a:p>
            <a:pPr indent="0" lvl="0" marL="457200" rtl="0" algn="l">
              <a:lnSpc>
                <a:spcPct val="115000"/>
              </a:lnSpc>
              <a:spcBef>
                <a:spcPts val="350"/>
              </a:spcBef>
              <a:spcAft>
                <a:spcPts val="350"/>
              </a:spcAft>
              <a:buNone/>
            </a:pPr>
            <a:r>
              <a:t/>
            </a:r>
            <a:endParaRPr sz="1200">
              <a:solidFill>
                <a:schemeClr val="dk1"/>
              </a:solidFill>
              <a:latin typeface="Google Sans"/>
              <a:ea typeface="Google Sans"/>
              <a:cs typeface="Google Sans"/>
              <a:sym typeface="Google Sans"/>
            </a:endParaRPr>
          </a:p>
        </p:txBody>
      </p:sp>
      <p:grpSp>
        <p:nvGrpSpPr>
          <p:cNvPr id="175" name="Google Shape;175;p7"/>
          <p:cNvGrpSpPr/>
          <p:nvPr/>
        </p:nvGrpSpPr>
        <p:grpSpPr>
          <a:xfrm>
            <a:off x="188700" y="694150"/>
            <a:ext cx="6744600" cy="771300"/>
            <a:chOff x="438150" y="713325"/>
            <a:chExt cx="6744600" cy="771300"/>
          </a:xfrm>
        </p:grpSpPr>
        <p:sp>
          <p:nvSpPr>
            <p:cNvPr id="176" name="Google Shape;176;p7"/>
            <p:cNvSpPr txBox="1"/>
            <p:nvPr/>
          </p:nvSpPr>
          <p:spPr>
            <a:xfrm>
              <a:off x="438150" y="713325"/>
              <a:ext cx="67446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solidFill>
                    <a:srgbClr val="000000"/>
                  </a:solidFill>
                  <a:latin typeface="Google Sans SemiBold"/>
                  <a:ea typeface="Google Sans SemiBold"/>
                  <a:cs typeface="Google Sans SemiBold"/>
                  <a:sym typeface="Google Sans SemiBold"/>
                </a:rPr>
                <a:t>User Churn Project | </a:t>
              </a:r>
              <a:r>
                <a:rPr b="1" lang="en" sz="1600">
                  <a:latin typeface="Google Sans SemiBold"/>
                  <a:ea typeface="Google Sans SemiBold"/>
                  <a:cs typeface="Google Sans SemiBold"/>
                  <a:sym typeface="Google Sans SemiBold"/>
                </a:rPr>
                <a:t>Two-Sample Hypothesis Test Results</a:t>
              </a:r>
              <a:endParaRPr sz="1900">
                <a:solidFill>
                  <a:srgbClr val="000000"/>
                </a:solidFill>
                <a:latin typeface="Google Sans SemiBold"/>
                <a:ea typeface="Google Sans SemiBold"/>
                <a:cs typeface="Google Sans SemiBold"/>
                <a:sym typeface="Google Sans SemiBold"/>
              </a:endParaRPr>
            </a:p>
          </p:txBody>
        </p:sp>
        <p:sp>
          <p:nvSpPr>
            <p:cNvPr id="177" name="Google Shape;177;p7"/>
            <p:cNvSpPr txBox="1"/>
            <p:nvPr/>
          </p:nvSpPr>
          <p:spPr>
            <a:xfrm>
              <a:off x="465075" y="103027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grpSp>
      <p:pic>
        <p:nvPicPr>
          <p:cNvPr id="178" name="Google Shape;178;p7"/>
          <p:cNvPicPr preferRelativeResize="0"/>
          <p:nvPr/>
        </p:nvPicPr>
        <p:blipFill>
          <a:blip r:embed="rId3">
            <a:alphaModFix/>
          </a:blip>
          <a:stretch>
            <a:fillRect/>
          </a:stretch>
        </p:blipFill>
        <p:spPr>
          <a:xfrm>
            <a:off x="5650094" y="77775"/>
            <a:ext cx="1947034" cy="562800"/>
          </a:xfrm>
          <a:prstGeom prst="rect">
            <a:avLst/>
          </a:prstGeom>
          <a:noFill/>
          <a:ln>
            <a:noFill/>
          </a:ln>
        </p:spPr>
      </p:pic>
      <p:sp>
        <p:nvSpPr>
          <p:cNvPr id="179" name="Google Shape;179;p7"/>
          <p:cNvSpPr txBox="1"/>
          <p:nvPr/>
        </p:nvSpPr>
        <p:spPr>
          <a:xfrm>
            <a:off x="-3362325" y="521175"/>
            <a:ext cx="3000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accent2"/>
              </a:solidFill>
              <a:highlight>
                <a:schemeClr val="lt1"/>
              </a:highlight>
              <a:latin typeface="Google Sans"/>
              <a:ea typeface="Google Sans"/>
              <a:cs typeface="Google Sans"/>
              <a:sym typeface="Google Sans"/>
            </a:endParaRPr>
          </a:p>
          <a:p>
            <a:pPr indent="0" lvl="0" marL="0" rtl="0" algn="l">
              <a:spcBef>
                <a:spcPts val="0"/>
              </a:spcBef>
              <a:spcAft>
                <a:spcPts val="0"/>
              </a:spcAft>
              <a:buNone/>
            </a:pPr>
            <a:r>
              <a:t/>
            </a:r>
            <a:endParaRPr sz="1200">
              <a:solidFill>
                <a:schemeClr val="accent2"/>
              </a:solidFill>
              <a:highlight>
                <a:schemeClr val="lt1"/>
              </a:highlight>
              <a:latin typeface="Google Sans"/>
              <a:ea typeface="Google Sans"/>
              <a:cs typeface="Google Sans"/>
              <a:sym typeface="Google Sans"/>
            </a:endParaRPr>
          </a:p>
        </p:txBody>
      </p:sp>
      <p:sp>
        <p:nvSpPr>
          <p:cNvPr id="180" name="Google Shape;180;p7"/>
          <p:cNvSpPr txBox="1"/>
          <p:nvPr/>
        </p:nvSpPr>
        <p:spPr>
          <a:xfrm>
            <a:off x="2057025" y="2967038"/>
            <a:ext cx="5540100" cy="933000"/>
          </a:xfrm>
          <a:prstGeom prst="rect">
            <a:avLst/>
          </a:prstGeom>
          <a:noFill/>
          <a:ln>
            <a:noFill/>
          </a:ln>
        </p:spPr>
        <p:txBody>
          <a:bodyPr anchorCtr="0" anchor="t" bIns="91425" lIns="91425" spcFirstLastPara="1" rIns="91425" wrap="square" tIns="91425">
            <a:noAutofit/>
          </a:bodyPr>
          <a:lstStyle/>
          <a:p>
            <a:pPr indent="-314325" lvl="0" marL="257175" rtl="0" algn="l">
              <a:lnSpc>
                <a:spcPct val="115000"/>
              </a:lnSpc>
              <a:spcBef>
                <a:spcPts val="0"/>
              </a:spcBef>
              <a:spcAft>
                <a:spcPts val="0"/>
              </a:spcAft>
              <a:buNone/>
            </a:pPr>
            <a:r>
              <a:rPr lang="en" sz="1500">
                <a:solidFill>
                  <a:srgbClr val="000000"/>
                </a:solidFill>
              </a:rPr>
              <a:t>🎯 </a:t>
            </a:r>
            <a:r>
              <a:rPr b="1" lang="en" sz="1200">
                <a:solidFill>
                  <a:srgbClr val="000000"/>
                </a:solidFill>
                <a:latin typeface="Roboto"/>
                <a:ea typeface="Roboto"/>
                <a:cs typeface="Roboto"/>
                <a:sym typeface="Roboto"/>
              </a:rPr>
              <a:t>Target Goal:</a:t>
            </a:r>
            <a:r>
              <a:rPr lang="en" sz="1200">
                <a:solidFill>
                  <a:srgbClr val="000000"/>
                </a:solidFill>
                <a:latin typeface="Roboto"/>
                <a:ea typeface="Roboto"/>
                <a:cs typeface="Roboto"/>
                <a:sym typeface="Roboto"/>
              </a:rPr>
              <a:t> Develop a two-sample </a:t>
            </a:r>
            <a:r>
              <a:rPr lang="en" sz="1200">
                <a:latin typeface="Roboto"/>
                <a:ea typeface="Roboto"/>
                <a:cs typeface="Roboto"/>
                <a:sym typeface="Roboto"/>
              </a:rPr>
              <a:t>hypothesis test to analyze and determine whether there is a statistically significant difference between mean number of rides and device type – Android vs. iPhone.</a:t>
            </a:r>
            <a:endParaRPr sz="1200">
              <a:latin typeface="Roboto"/>
              <a:ea typeface="Roboto"/>
              <a:cs typeface="Roboto"/>
              <a:sym typeface="Roboto"/>
            </a:endParaRPr>
          </a:p>
          <a:p>
            <a:pPr indent="-314325" lvl="0" marL="257175" rtl="0" algn="l">
              <a:lnSpc>
                <a:spcPct val="115000"/>
              </a:lnSpc>
              <a:spcBef>
                <a:spcPts val="700"/>
              </a:spcBef>
              <a:spcAft>
                <a:spcPts val="500"/>
              </a:spcAft>
              <a:buClr>
                <a:schemeClr val="dk1"/>
              </a:buClr>
              <a:buSzPts val="1100"/>
              <a:buFont typeface="Arial"/>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Impact:</a:t>
            </a:r>
            <a:r>
              <a:rPr lang="en" sz="1200">
                <a:solidFill>
                  <a:schemeClr val="dk1"/>
                </a:solidFill>
                <a:latin typeface="Roboto"/>
                <a:ea typeface="Roboto"/>
                <a:cs typeface="Roboto"/>
                <a:sym typeface="Roboto"/>
              </a:rPr>
              <a:t> Statistical tests, such as the one conducted for Milestone 4, enable the Waze data team to make inferences about the populations from which the data was drawn and help them learn more about their user base.</a:t>
            </a:r>
            <a:endParaRPr sz="1200">
              <a:solidFill>
                <a:srgbClr val="000000"/>
              </a:solidFill>
              <a:latin typeface="Roboto"/>
              <a:ea typeface="Roboto"/>
              <a:cs typeface="Roboto"/>
              <a:sym typeface="Roboto"/>
            </a:endParaRPr>
          </a:p>
        </p:txBody>
      </p:sp>
      <p:grpSp>
        <p:nvGrpSpPr>
          <p:cNvPr id="181" name="Google Shape;181;p7"/>
          <p:cNvGrpSpPr/>
          <p:nvPr/>
        </p:nvGrpSpPr>
        <p:grpSpPr>
          <a:xfrm>
            <a:off x="2166382" y="4925250"/>
            <a:ext cx="2789248" cy="2570100"/>
            <a:chOff x="1562107" y="5291788"/>
            <a:chExt cx="2789248" cy="2570100"/>
          </a:xfrm>
        </p:grpSpPr>
        <p:sp>
          <p:nvSpPr>
            <p:cNvPr id="182" name="Google Shape;182;p7"/>
            <p:cNvSpPr/>
            <p:nvPr/>
          </p:nvSpPr>
          <p:spPr>
            <a:xfrm>
              <a:off x="1651725" y="5291788"/>
              <a:ext cx="2610000" cy="2570100"/>
            </a:xfrm>
            <a:prstGeom prst="round2DiagRect">
              <a:avLst>
                <a:gd fmla="val 0" name="adj1"/>
                <a:gd fmla="val 20019"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7"/>
            <p:cNvGrpSpPr/>
            <p:nvPr/>
          </p:nvGrpSpPr>
          <p:grpSpPr>
            <a:xfrm>
              <a:off x="1562107" y="5336939"/>
              <a:ext cx="2789248" cy="2371061"/>
              <a:chOff x="-68743" y="5306914"/>
              <a:chExt cx="2789248" cy="2371061"/>
            </a:xfrm>
          </p:grpSpPr>
          <p:sp>
            <p:nvSpPr>
              <p:cNvPr id="184" name="Google Shape;184;p7"/>
              <p:cNvSpPr txBox="1"/>
              <p:nvPr/>
            </p:nvSpPr>
            <p:spPr>
              <a:xfrm>
                <a:off x="188700" y="7031475"/>
                <a:ext cx="22413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Note: The mean number of drives shown here – 66 for Android and 68 for iPhone – have been rounded up. </a:t>
                </a:r>
                <a:endParaRPr sz="1200"/>
              </a:p>
            </p:txBody>
          </p:sp>
          <p:grpSp>
            <p:nvGrpSpPr>
              <p:cNvPr id="185" name="Google Shape;185;p7"/>
              <p:cNvGrpSpPr/>
              <p:nvPr/>
            </p:nvGrpSpPr>
            <p:grpSpPr>
              <a:xfrm>
                <a:off x="-68743" y="5306914"/>
                <a:ext cx="2789248" cy="2105569"/>
                <a:chOff x="-237316" y="5336706"/>
                <a:chExt cx="3199779" cy="2416028"/>
              </a:xfrm>
            </p:grpSpPr>
            <p:sp>
              <p:nvSpPr>
                <p:cNvPr id="186" name="Google Shape;186;p7"/>
                <p:cNvSpPr txBox="1"/>
                <p:nvPr/>
              </p:nvSpPr>
              <p:spPr>
                <a:xfrm>
                  <a:off x="145456" y="5336706"/>
                  <a:ext cx="26967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Google Sans"/>
                      <a:ea typeface="Google Sans"/>
                      <a:cs typeface="Google Sans"/>
                      <a:sym typeface="Google Sans"/>
                    </a:rPr>
                    <a:t>Average Number of Drives</a:t>
                  </a:r>
                  <a:endParaRPr b="1" sz="1200">
                    <a:latin typeface="Google Sans"/>
                    <a:ea typeface="Google Sans"/>
                    <a:cs typeface="Google Sans"/>
                    <a:sym typeface="Google Sans"/>
                  </a:endParaRPr>
                </a:p>
              </p:txBody>
            </p:sp>
            <p:grpSp>
              <p:nvGrpSpPr>
                <p:cNvPr id="187" name="Google Shape;187;p7"/>
                <p:cNvGrpSpPr/>
                <p:nvPr/>
              </p:nvGrpSpPr>
              <p:grpSpPr>
                <a:xfrm>
                  <a:off x="-237316" y="5372311"/>
                  <a:ext cx="3199779" cy="2380423"/>
                  <a:chOff x="-237316" y="5372311"/>
                  <a:chExt cx="3199779" cy="2380423"/>
                </a:xfrm>
              </p:grpSpPr>
              <p:grpSp>
                <p:nvGrpSpPr>
                  <p:cNvPr id="188" name="Google Shape;188;p7"/>
                  <p:cNvGrpSpPr/>
                  <p:nvPr/>
                </p:nvGrpSpPr>
                <p:grpSpPr>
                  <a:xfrm rot="-193307">
                    <a:off x="-177626" y="5457125"/>
                    <a:ext cx="3080399" cy="2210795"/>
                    <a:chOff x="-259833" y="5409690"/>
                    <a:chExt cx="3080459" cy="2210838"/>
                  </a:xfrm>
                </p:grpSpPr>
                <p:grpSp>
                  <p:nvGrpSpPr>
                    <p:cNvPr id="189" name="Google Shape;189;p7"/>
                    <p:cNvGrpSpPr/>
                    <p:nvPr/>
                  </p:nvGrpSpPr>
                  <p:grpSpPr>
                    <a:xfrm rot="-1203509">
                      <a:off x="-5617" y="5590931"/>
                      <a:ext cx="1361623" cy="1723205"/>
                      <a:chOff x="3012662" y="5174838"/>
                      <a:chExt cx="1361540" cy="1723101"/>
                    </a:xfrm>
                  </p:grpSpPr>
                  <p:pic>
                    <p:nvPicPr>
                      <p:cNvPr id="190" name="Google Shape;190;p7"/>
                      <p:cNvPicPr preferRelativeResize="0"/>
                      <p:nvPr/>
                    </p:nvPicPr>
                    <p:blipFill rotWithShape="1">
                      <a:blip r:embed="rId4">
                        <a:alphaModFix/>
                      </a:blip>
                      <a:srcRect b="19021" l="28157" r="27667" t="0"/>
                      <a:stretch/>
                    </p:blipFill>
                    <p:spPr>
                      <a:xfrm rot="1397386">
                        <a:off x="3279109" y="5276811"/>
                        <a:ext cx="828646" cy="1519155"/>
                      </a:xfrm>
                      <a:prstGeom prst="rect">
                        <a:avLst/>
                      </a:prstGeom>
                      <a:noFill/>
                      <a:ln>
                        <a:noFill/>
                      </a:ln>
                    </p:spPr>
                  </p:pic>
                  <p:pic>
                    <p:nvPicPr>
                      <p:cNvPr id="191" name="Google Shape;191;p7"/>
                      <p:cNvPicPr preferRelativeResize="0"/>
                      <p:nvPr/>
                    </p:nvPicPr>
                    <p:blipFill rotWithShape="1">
                      <a:blip r:embed="rId5">
                        <a:alphaModFix/>
                      </a:blip>
                      <a:srcRect b="3883" l="21603" r="21620" t="0"/>
                      <a:stretch/>
                    </p:blipFill>
                    <p:spPr>
                      <a:xfrm rot="1397397">
                        <a:off x="3568187" y="5606230"/>
                        <a:ext cx="391605" cy="476418"/>
                      </a:xfrm>
                      <a:prstGeom prst="rect">
                        <a:avLst/>
                      </a:prstGeom>
                      <a:noFill/>
                      <a:ln>
                        <a:noFill/>
                      </a:ln>
                    </p:spPr>
                  </p:pic>
                </p:grpSp>
                <p:grpSp>
                  <p:nvGrpSpPr>
                    <p:cNvPr id="192" name="Google Shape;192;p7"/>
                    <p:cNvGrpSpPr/>
                    <p:nvPr/>
                  </p:nvGrpSpPr>
                  <p:grpSpPr>
                    <a:xfrm rot="1716298">
                      <a:off x="1125874" y="5714166"/>
                      <a:ext cx="1376787" cy="1679265"/>
                      <a:chOff x="3867694" y="5222439"/>
                      <a:chExt cx="1376695" cy="1679153"/>
                    </a:xfrm>
                  </p:grpSpPr>
                  <p:pic>
                    <p:nvPicPr>
                      <p:cNvPr id="193" name="Google Shape;193;p7"/>
                      <p:cNvPicPr preferRelativeResize="0"/>
                      <p:nvPr/>
                    </p:nvPicPr>
                    <p:blipFill rotWithShape="1">
                      <a:blip r:embed="rId6">
                        <a:alphaModFix/>
                      </a:blip>
                      <a:srcRect b="16429" l="25777" r="26959" t="0"/>
                      <a:stretch/>
                    </p:blipFill>
                    <p:spPr>
                      <a:xfrm rot="-1523601">
                        <a:off x="4141722" y="5329385"/>
                        <a:ext cx="828641" cy="1465261"/>
                      </a:xfrm>
                      <a:prstGeom prst="rect">
                        <a:avLst/>
                      </a:prstGeom>
                      <a:noFill/>
                      <a:ln>
                        <a:noFill/>
                      </a:ln>
                    </p:spPr>
                  </p:pic>
                  <p:pic>
                    <p:nvPicPr>
                      <p:cNvPr id="194" name="Google Shape;194;p7"/>
                      <p:cNvPicPr preferRelativeResize="0"/>
                      <p:nvPr/>
                    </p:nvPicPr>
                    <p:blipFill rotWithShape="1">
                      <a:blip r:embed="rId7">
                        <a:alphaModFix/>
                      </a:blip>
                      <a:srcRect b="12740" l="29012" r="27176" t="13442"/>
                      <a:stretch/>
                    </p:blipFill>
                    <p:spPr>
                      <a:xfrm rot="-1523586">
                        <a:off x="4265524" y="5619971"/>
                        <a:ext cx="391606" cy="439814"/>
                      </a:xfrm>
                      <a:prstGeom prst="rect">
                        <a:avLst/>
                      </a:prstGeom>
                      <a:noFill/>
                      <a:ln>
                        <a:noFill/>
                      </a:ln>
                    </p:spPr>
                  </p:pic>
                </p:grpSp>
              </p:grpSp>
              <p:sp>
                <p:nvSpPr>
                  <p:cNvPr id="195" name="Google Shape;195;p7"/>
                  <p:cNvSpPr txBox="1"/>
                  <p:nvPr/>
                </p:nvSpPr>
                <p:spPr>
                  <a:xfrm rot="-1514">
                    <a:off x="1566909" y="6549790"/>
                    <a:ext cx="681000" cy="423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Google Sans"/>
                        <a:ea typeface="Google Sans"/>
                        <a:cs typeface="Google Sans"/>
                        <a:sym typeface="Google Sans"/>
                      </a:rPr>
                      <a:t>68</a:t>
                    </a:r>
                    <a:endParaRPr b="1" sz="1200">
                      <a:latin typeface="Google Sans"/>
                      <a:ea typeface="Google Sans"/>
                      <a:cs typeface="Google Sans"/>
                      <a:sym typeface="Google Sans"/>
                    </a:endParaRPr>
                  </a:p>
                </p:txBody>
              </p:sp>
            </p:grpSp>
            <p:sp>
              <p:nvSpPr>
                <p:cNvPr id="196" name="Google Shape;196;p7"/>
                <p:cNvSpPr txBox="1"/>
                <p:nvPr/>
              </p:nvSpPr>
              <p:spPr>
                <a:xfrm>
                  <a:off x="418564" y="6549770"/>
                  <a:ext cx="650400" cy="423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Google Sans"/>
                      <a:ea typeface="Google Sans"/>
                      <a:cs typeface="Google Sans"/>
                      <a:sym typeface="Google Sans"/>
                    </a:rPr>
                    <a:t>66</a:t>
                  </a:r>
                  <a:endParaRPr b="1" sz="1200">
                    <a:latin typeface="Google Sans"/>
                    <a:ea typeface="Google Sans"/>
                    <a:cs typeface="Google Sans"/>
                    <a:sym typeface="Google Sans"/>
                  </a:endParaRPr>
                </a:p>
              </p:txBody>
            </p:sp>
          </p:grpSp>
        </p:grpSp>
      </p:grpSp>
      <p:sp>
        <p:nvSpPr>
          <p:cNvPr id="197" name="Google Shape;197;p7"/>
          <p:cNvSpPr txBox="1"/>
          <p:nvPr/>
        </p:nvSpPr>
        <p:spPr>
          <a:xfrm>
            <a:off x="2057025" y="8036100"/>
            <a:ext cx="5410800" cy="1559700"/>
          </a:xfrm>
          <a:prstGeom prst="rect">
            <a:avLst/>
          </a:prstGeom>
          <a:noFill/>
          <a:ln>
            <a:noFill/>
          </a:ln>
        </p:spPr>
        <p:txBody>
          <a:bodyPr anchorCtr="0" anchor="t" bIns="91425" lIns="91425" spcFirstLastPara="1" rIns="91425" wrap="square" tIns="91425">
            <a:spAutoFit/>
          </a:bodyPr>
          <a:lstStyle/>
          <a:p>
            <a:pPr indent="-190500" lvl="0" marL="228600" rtl="0" algn="l">
              <a:lnSpc>
                <a:spcPct val="115000"/>
              </a:lnSpc>
              <a:spcBef>
                <a:spcPts val="0"/>
              </a:spcBef>
              <a:spcAft>
                <a:spcPts val="0"/>
              </a:spcAft>
              <a:buSzPts val="1200"/>
              <a:buFont typeface="Roboto"/>
              <a:buChar char="➔"/>
            </a:pPr>
            <a:r>
              <a:rPr b="1" lang="en" sz="1200">
                <a:latin typeface="Roboto"/>
                <a:ea typeface="Roboto"/>
                <a:cs typeface="Roboto"/>
                <a:sym typeface="Roboto"/>
              </a:rPr>
              <a:t>Due to the results rendered from this specific hypothesis test, the Waze data team recommends running additional t-tests on other variables to learn more about user behavior.</a:t>
            </a:r>
            <a:endParaRPr b="1" sz="1200">
              <a:latin typeface="Roboto"/>
              <a:ea typeface="Roboto"/>
              <a:cs typeface="Roboto"/>
              <a:sym typeface="Roboto"/>
            </a:endParaRPr>
          </a:p>
          <a:p>
            <a:pPr indent="-190500" lvl="0" marL="228600" rtl="0" algn="l">
              <a:lnSpc>
                <a:spcPct val="115000"/>
              </a:lnSpc>
              <a:spcBef>
                <a:spcPts val="1000"/>
              </a:spcBef>
              <a:spcAft>
                <a:spcPts val="1700"/>
              </a:spcAft>
              <a:buSzPts val="1200"/>
              <a:buFont typeface="Roboto"/>
              <a:buChar char="➔"/>
            </a:pPr>
            <a:r>
              <a:rPr b="1" lang="en" sz="1200">
                <a:latin typeface="Roboto"/>
                <a:ea typeface="Roboto"/>
                <a:cs typeface="Roboto"/>
                <a:sym typeface="Roboto"/>
              </a:rPr>
              <a:t>Additionally, since the user experience is the same, temporary changes in marketing or user interface may be impactful rendering more data to investigate user churn behavior. </a:t>
            </a:r>
            <a:endParaRPr b="1" sz="12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